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64" r:id="rId5"/>
    <p:sldId id="308" r:id="rId6"/>
    <p:sldId id="309" r:id="rId7"/>
    <p:sldId id="311" r:id="rId8"/>
    <p:sldId id="265" r:id="rId9"/>
    <p:sldId id="310" r:id="rId10"/>
    <p:sldId id="312" r:id="rId11"/>
    <p:sldId id="313" r:id="rId12"/>
    <p:sldId id="324" r:id="rId13"/>
    <p:sldId id="325" r:id="rId14"/>
    <p:sldId id="314" r:id="rId15"/>
    <p:sldId id="315" r:id="rId16"/>
    <p:sldId id="316" r:id="rId17"/>
    <p:sldId id="317" r:id="rId18"/>
    <p:sldId id="318" r:id="rId19"/>
    <p:sldId id="319" r:id="rId20"/>
    <p:sldId id="320" r:id="rId21"/>
    <p:sldId id="321" r:id="rId22"/>
    <p:sldId id="326" r:id="rId23"/>
    <p:sldId id="327" r:id="rId24"/>
    <p:sldId id="329" r:id="rId25"/>
    <p:sldId id="330" r:id="rId26"/>
    <p:sldId id="322" r:id="rId27"/>
    <p:sldId id="323" r:id="rId28"/>
    <p:sldId id="331" r:id="rId29"/>
    <p:sldId id="332" r:id="rId30"/>
    <p:sldId id="328" r:id="rId31"/>
    <p:sldId id="333" r:id="rId32"/>
    <p:sldId id="334" r:id="rId33"/>
    <p:sldId id="335" r:id="rId34"/>
    <p:sldId id="336" r:id="rId35"/>
    <p:sldId id="337" r:id="rId36"/>
    <p:sldId id="339" r:id="rId37"/>
    <p:sldId id="338" r:id="rId38"/>
    <p:sldId id="341" r:id="rId39"/>
    <p:sldId id="342" r:id="rId40"/>
    <p:sldId id="344" r:id="rId41"/>
    <p:sldId id="345" r:id="rId42"/>
    <p:sldId id="346" r:id="rId43"/>
    <p:sldId id="343" r:id="rId44"/>
    <p:sldId id="340" r:id="rId45"/>
    <p:sldId id="259" r:id="rId46"/>
    <p:sldId id="347" r:id="rId47"/>
    <p:sldId id="350" r:id="rId48"/>
    <p:sldId id="353" r:id="rId49"/>
    <p:sldId id="305" r:id="rId50"/>
    <p:sldId id="354" r:id="rId51"/>
    <p:sldId id="260" r:id="rId52"/>
    <p:sldId id="348" r:id="rId53"/>
    <p:sldId id="349" r:id="rId54"/>
    <p:sldId id="351" r:id="rId55"/>
    <p:sldId id="306" r:id="rId5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 snapToGrid="0">
      <p:cViewPr>
        <p:scale>
          <a:sx n="91" d="100"/>
          <a:sy n="91" d="100"/>
        </p:scale>
        <p:origin x="53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E13CE018-246A-4106-805B-9CD72568ACA8}" type="datetimeFigureOut">
              <a:rPr lang="en-US" smtClean="0"/>
              <a:t>9/21/2018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8EE5F7F7-6C5B-493F-8092-111D3706B792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38542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3CE018-246A-4106-805B-9CD72568ACA8}" type="datetimeFigureOut">
              <a:rPr lang="en-US" smtClean="0"/>
              <a:t>9/21/2018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5F7F7-6C5B-493F-8092-111D3706B7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5865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3CE018-246A-4106-805B-9CD72568ACA8}" type="datetimeFigureOut">
              <a:rPr lang="en-US" smtClean="0"/>
              <a:t>9/21/2018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5F7F7-6C5B-493F-8092-111D3706B792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99080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3CE018-246A-4106-805B-9CD72568ACA8}" type="datetimeFigureOut">
              <a:rPr lang="en-US" smtClean="0"/>
              <a:t>9/21/2018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5F7F7-6C5B-493F-8092-111D3706B792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06586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3CE018-246A-4106-805B-9CD72568ACA8}" type="datetimeFigureOut">
              <a:rPr lang="en-US" smtClean="0"/>
              <a:t>9/21/2018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5F7F7-6C5B-493F-8092-111D3706B7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4904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3CE018-246A-4106-805B-9CD72568ACA8}" type="datetimeFigureOut">
              <a:rPr lang="en-US" smtClean="0"/>
              <a:t>9/21/2018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5F7F7-6C5B-493F-8092-111D3706B792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42638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3CE018-246A-4106-805B-9CD72568ACA8}" type="datetimeFigureOut">
              <a:rPr lang="en-US" smtClean="0"/>
              <a:t>9/21/2018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5F7F7-6C5B-493F-8092-111D3706B792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406299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3CE018-246A-4106-805B-9CD72568ACA8}" type="datetimeFigureOut">
              <a:rPr lang="en-US" smtClean="0"/>
              <a:t>9/21/2018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5F7F7-6C5B-493F-8092-111D3706B792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248827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3CE018-246A-4106-805B-9CD72568ACA8}" type="datetimeFigureOut">
              <a:rPr lang="en-US" smtClean="0"/>
              <a:t>9/21/2018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5F7F7-6C5B-493F-8092-111D3706B792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43178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3CE018-246A-4106-805B-9CD72568ACA8}" type="datetimeFigureOut">
              <a:rPr lang="en-US" smtClean="0"/>
              <a:t>9/21/2018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5F7F7-6C5B-493F-8092-111D3706B7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6752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3CE018-246A-4106-805B-9CD72568ACA8}" type="datetimeFigureOut">
              <a:rPr lang="en-US" smtClean="0"/>
              <a:t>9/21/2018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5F7F7-6C5B-493F-8092-111D3706B792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8154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3CE018-246A-4106-805B-9CD72568ACA8}" type="datetimeFigureOut">
              <a:rPr lang="en-US" smtClean="0"/>
              <a:t>9/21/2018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5F7F7-6C5B-493F-8092-111D3706B7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9218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3CE018-246A-4106-805B-9CD72568ACA8}" type="datetimeFigureOut">
              <a:rPr lang="en-US" smtClean="0"/>
              <a:t>9/21/2018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5F7F7-6C5B-493F-8092-111D3706B792}" type="slidenum">
              <a:rPr lang="en-US" smtClean="0"/>
              <a:t>‹#›</a:t>
            </a:fld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7244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3CE018-246A-4106-805B-9CD72568ACA8}" type="datetimeFigureOut">
              <a:rPr lang="en-US" smtClean="0"/>
              <a:t>9/21/2018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5F7F7-6C5B-493F-8092-111D3706B792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94309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3CE018-246A-4106-805B-9CD72568ACA8}" type="datetimeFigureOut">
              <a:rPr lang="en-US" smtClean="0"/>
              <a:t>9/21/2018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5F7F7-6C5B-493F-8092-111D3706B7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0330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3CE018-246A-4106-805B-9CD72568ACA8}" type="datetimeFigureOut">
              <a:rPr lang="en-US" smtClean="0"/>
              <a:t>9/21/2018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5F7F7-6C5B-493F-8092-111D3706B792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4046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3CE018-246A-4106-805B-9CD72568ACA8}" type="datetimeFigureOut">
              <a:rPr lang="en-US" smtClean="0"/>
              <a:t>9/21/2018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5F7F7-6C5B-493F-8092-111D3706B7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19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E13CE018-246A-4106-805B-9CD72568ACA8}" type="datetimeFigureOut">
              <a:rPr lang="en-US" smtClean="0"/>
              <a:t>9/21/2018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8EE5F7F7-6C5B-493F-8092-111D3706B7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4686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mtClean="0"/>
              <a:t>PhD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Paramita Chakraborty</a:t>
            </a:r>
          </a:p>
        </p:txBody>
      </p:sp>
    </p:spTree>
    <p:extLst>
      <p:ext uri="{BB962C8B-B14F-4D97-AF65-F5344CB8AC3E}">
        <p14:creationId xmlns:p14="http://schemas.microsoft.com/office/powerpoint/2010/main" val="7452261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Continued…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101" y="2556932"/>
            <a:ext cx="4561090" cy="312896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2191" y="2556932"/>
            <a:ext cx="4501827" cy="304376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224965" y="2556932"/>
            <a:ext cx="9620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Sensor 1 and Sensor 2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4650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Continued…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0449047" y="2570689"/>
            <a:ext cx="9620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Sensor 3 and Sensor 4</a:t>
            </a:r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1" y="2556932"/>
            <a:ext cx="5029199" cy="331893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7899" y="2570689"/>
            <a:ext cx="4471856" cy="3205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7244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Continued…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9720380" y="2450264"/>
            <a:ext cx="18810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err="1" smtClean="0"/>
              <a:t>LastComplainDays</a:t>
            </a:r>
            <a:r>
              <a:rPr lang="en-US" smtClean="0"/>
              <a:t> </a:t>
            </a:r>
            <a:r>
              <a:rPr lang="en-US"/>
              <a:t>and </a:t>
            </a:r>
            <a:r>
              <a:rPr lang="en-US" err="1" smtClean="0"/>
              <a:t>LastCompReplaceDays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740" y="2570689"/>
            <a:ext cx="4552885" cy="331893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1625" y="2570689"/>
            <a:ext cx="4338755" cy="3273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3792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Continued…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7729655" y="2659814"/>
            <a:ext cx="2738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err="1" smtClean="0"/>
              <a:t>LastComplainServiceDays</a:t>
            </a:r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1" y="2556932"/>
            <a:ext cx="5948363" cy="3529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8968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Continued…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7915272" y="2770714"/>
            <a:ext cx="25050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Service Period against </a:t>
            </a:r>
            <a:r>
              <a:rPr lang="en-US" err="1" smtClean="0"/>
              <a:t>ActionPoint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2442632"/>
            <a:ext cx="5562599" cy="3547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0240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Continued…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5375" y="2451894"/>
            <a:ext cx="5267405" cy="352901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5145" y="2451894"/>
            <a:ext cx="4977680" cy="3529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7517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Continued…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1" y="2451894"/>
            <a:ext cx="4899744" cy="352662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8727" y="2426428"/>
            <a:ext cx="5307448" cy="3577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8071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Continued…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1" y="2472063"/>
            <a:ext cx="7858124" cy="371442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429750" y="2724150"/>
            <a:ext cx="19240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err="1" smtClean="0"/>
              <a:t>YearMonth</a:t>
            </a:r>
            <a:r>
              <a:rPr lang="en-US" smtClean="0"/>
              <a:t> categorical variable Vs </a:t>
            </a:r>
            <a:r>
              <a:rPr lang="en-US" err="1" smtClean="0"/>
              <a:t>ActionPoint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6546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Continued..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151" y="2447925"/>
            <a:ext cx="4960720" cy="371474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0871" y="2447925"/>
            <a:ext cx="4763401" cy="3714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3164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Continued…</a:t>
            </a:r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00175" y="2468563"/>
            <a:ext cx="5451746" cy="355123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096125" y="2619375"/>
            <a:ext cx="28479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Create feature </a:t>
            </a:r>
            <a:r>
              <a:rPr lang="en-US" err="1" smtClean="0"/>
              <a:t>MachineModelPattern</a:t>
            </a:r>
            <a:r>
              <a:rPr lang="en-US" smtClean="0"/>
              <a:t> to capture the pattern for machine model2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98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Problem Statement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A locomotive manufacturing unit is consistently facing failures in the engines of several locomotives of their fleet thus resulting in unexpected services and additional cost for minimizing error, repair, replacement etc.</a:t>
            </a:r>
          </a:p>
          <a:p>
            <a:r>
              <a:rPr lang="en-US"/>
              <a:t>A well defined analytical and modelling framework to predict the major possible future events/ action points for each </a:t>
            </a:r>
            <a:r>
              <a:rPr lang="en-US" err="1"/>
              <a:t>MachineID</a:t>
            </a:r>
            <a:r>
              <a:rPr lang="en-US"/>
              <a:t> in the next one month for each machine might help in saving time and cost.</a:t>
            </a:r>
          </a:p>
          <a:p>
            <a:r>
              <a:rPr lang="en-US"/>
              <a:t>Generating of top 10 insights for actionable items will help the business in deciding the best possible solution.</a:t>
            </a:r>
          </a:p>
        </p:txBody>
      </p:sp>
    </p:spTree>
    <p:extLst>
      <p:ext uri="{BB962C8B-B14F-4D97-AF65-F5344CB8AC3E}">
        <p14:creationId xmlns:p14="http://schemas.microsoft.com/office/powerpoint/2010/main" val="33365250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Continued…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1381" y="2466976"/>
            <a:ext cx="4909394" cy="343852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0775" y="2466977"/>
            <a:ext cx="5091113" cy="3438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8810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Continued…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112" y="2466977"/>
            <a:ext cx="5524847" cy="369093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4959" y="2466976"/>
            <a:ext cx="5033616" cy="3690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7252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Continued…</a:t>
            </a:r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5989" y="2773363"/>
            <a:ext cx="5110011" cy="33178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705101"/>
            <a:ext cx="5286376" cy="338613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985989" y="2404031"/>
            <a:ext cx="32848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[300,350,400,450,500,550,600,650]</a:t>
            </a: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278700" y="2404031"/>
            <a:ext cx="32848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[300,350,400,450,500,550,600,650]</a:t>
            </a:r>
          </a:p>
        </p:txBody>
      </p:sp>
    </p:spTree>
    <p:extLst>
      <p:ext uri="{BB962C8B-B14F-4D97-AF65-F5344CB8AC3E}">
        <p14:creationId xmlns:p14="http://schemas.microsoft.com/office/powerpoint/2010/main" val="13403300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Continued…</a:t>
            </a:r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024339" y="2404031"/>
            <a:ext cx="21499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[300,310,320,330,340]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5739" y="2773363"/>
            <a:ext cx="5375581" cy="3443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0645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Continued…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624" y="2428875"/>
            <a:ext cx="4695825" cy="381952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1699" y="2428875"/>
            <a:ext cx="4772026" cy="3819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6939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Continued…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8512" y="2475678"/>
            <a:ext cx="4557712" cy="3610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7830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Continued(Multivariate)…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3" y="2438399"/>
            <a:ext cx="5505448" cy="388620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4650" y="2438399"/>
            <a:ext cx="4800600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3616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Continued(Multivariate)…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1" y="2440965"/>
            <a:ext cx="4838699" cy="3759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9932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Continued(Multivariate)…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6013" y="2447925"/>
            <a:ext cx="7043738" cy="3667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3186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Continued(Multivariate)…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500" y="2428874"/>
            <a:ext cx="7667625" cy="3876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4079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Data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1600"/>
              <a:t>The sensor data depicts the scheduled and unexpected services done for each machine component. Unexpected services include error, repair, replacement </a:t>
            </a:r>
            <a:r>
              <a:rPr lang="en-US" sz="1600" err="1"/>
              <a:t>etc</a:t>
            </a:r>
            <a:r>
              <a:rPr lang="en-US" sz="1600"/>
              <a:t> and related data is provided with time stamps.</a:t>
            </a:r>
          </a:p>
          <a:p>
            <a:r>
              <a:rPr lang="en-US" sz="1600" u="sng"/>
              <a:t>Train &amp; Test Data</a:t>
            </a:r>
            <a:r>
              <a:rPr lang="en-US" sz="1600"/>
              <a:t>: “Train.csv” &amp; “Test.csv” (These files consist of the </a:t>
            </a:r>
            <a:r>
              <a:rPr lang="en-US" sz="1600" err="1"/>
              <a:t>MachineID</a:t>
            </a:r>
            <a:r>
              <a:rPr lang="en-US" sz="1600"/>
              <a:t> &amp; </a:t>
            </a:r>
            <a:r>
              <a:rPr lang="en-US" sz="1600" err="1"/>
              <a:t>ActionPoint</a:t>
            </a:r>
            <a:r>
              <a:rPr lang="en-US" sz="1600"/>
              <a:t> Which is the target attribute).</a:t>
            </a:r>
          </a:p>
          <a:p>
            <a:r>
              <a:rPr lang="en-US" sz="1600" u="sng" err="1"/>
              <a:t>MachineDetails</a:t>
            </a:r>
            <a:r>
              <a:rPr lang="en-US" sz="1600" u="sng"/>
              <a:t> data </a:t>
            </a:r>
            <a:r>
              <a:rPr lang="en-US" sz="1600"/>
              <a:t>: This file depicts the </a:t>
            </a:r>
            <a:r>
              <a:rPr lang="en-US" sz="1600" err="1"/>
              <a:t>MachineID</a:t>
            </a:r>
            <a:r>
              <a:rPr lang="en-US" sz="1600"/>
              <a:t>, model, it’s service period for both train and test </a:t>
            </a:r>
            <a:r>
              <a:rPr lang="en-US" sz="1600" err="1"/>
              <a:t>MachineIDs</a:t>
            </a:r>
            <a:endParaRPr lang="en-US" sz="1600"/>
          </a:p>
          <a:p>
            <a:r>
              <a:rPr lang="en-US" sz="1600" u="sng"/>
              <a:t>Minor Error information</a:t>
            </a:r>
            <a:r>
              <a:rPr lang="en-US" sz="1600"/>
              <a:t>: This file consists of the details about minor errors that took place with each machine at various time stamps. Machines are still operational though the errors occurred.</a:t>
            </a:r>
          </a:p>
          <a:p>
            <a:r>
              <a:rPr lang="en-US" sz="1600" u="sng"/>
              <a:t>Different Services Details</a:t>
            </a:r>
            <a:r>
              <a:rPr lang="en-US" sz="1600"/>
              <a:t>: This file depicts the timestamp, </a:t>
            </a:r>
            <a:r>
              <a:rPr lang="en-US" sz="1600" err="1"/>
              <a:t>MachineID</a:t>
            </a:r>
            <a:r>
              <a:rPr lang="en-US" sz="1600"/>
              <a:t>, </a:t>
            </a:r>
            <a:r>
              <a:rPr lang="en-US" sz="1600" err="1"/>
              <a:t>ServiceType</a:t>
            </a:r>
            <a:r>
              <a:rPr lang="en-US" sz="1600"/>
              <a:t>, </a:t>
            </a:r>
            <a:r>
              <a:rPr lang="en-US" sz="1600" err="1"/>
              <a:t>ComponentAttended</a:t>
            </a:r>
            <a:r>
              <a:rPr lang="en-US" sz="1600"/>
              <a:t> etc.</a:t>
            </a:r>
          </a:p>
          <a:p>
            <a:r>
              <a:rPr lang="en-US" sz="1600" u="sng"/>
              <a:t>Replacement Details</a:t>
            </a:r>
            <a:r>
              <a:rPr lang="en-US" sz="1600"/>
              <a:t>: This file depicts the timestamp, </a:t>
            </a:r>
            <a:r>
              <a:rPr lang="en-US" sz="1600" err="1"/>
              <a:t>MachineID</a:t>
            </a:r>
            <a:r>
              <a:rPr lang="en-US" sz="1600"/>
              <a:t> and which component got replaced.</a:t>
            </a:r>
          </a:p>
          <a:p>
            <a:r>
              <a:rPr lang="en-US" sz="1600" u="sng"/>
              <a:t>Operating Conditions Details</a:t>
            </a:r>
            <a:r>
              <a:rPr lang="en-US" sz="1600"/>
              <a:t>: This file depicts the timestamp, </a:t>
            </a:r>
            <a:r>
              <a:rPr lang="en-US" sz="1600" err="1"/>
              <a:t>MachineID</a:t>
            </a:r>
            <a:r>
              <a:rPr lang="en-US" sz="1600"/>
              <a:t>, readings of different sensors at each point of time.</a:t>
            </a:r>
          </a:p>
          <a:p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27280947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Correlation Plot</a:t>
            </a:r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5402" y="2457955"/>
            <a:ext cx="7477123" cy="3752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1861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Model Building Part 1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mtClean="0"/>
              <a:t>Since the data is very simple, simple models to start with:</a:t>
            </a:r>
          </a:p>
          <a:p>
            <a:r>
              <a:rPr lang="en-US" smtClean="0"/>
              <a:t>Logistic Regression with cross validation (to capture if there is linear relationship among the predictors)</a:t>
            </a:r>
          </a:p>
          <a:p>
            <a:r>
              <a:rPr lang="en-US" smtClean="0"/>
              <a:t>Decision Trees with hyper-parameter tuning (to capture rules as the data given is unbalanced)</a:t>
            </a:r>
          </a:p>
        </p:txBody>
      </p:sp>
    </p:spTree>
    <p:extLst>
      <p:ext uri="{BB962C8B-B14F-4D97-AF65-F5344CB8AC3E}">
        <p14:creationId xmlns:p14="http://schemas.microsoft.com/office/powerpoint/2010/main" val="2168682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Logistic Regression with Cross Validation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1" y="2556932"/>
            <a:ext cx="5543549" cy="3318936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0168" y="2556932"/>
            <a:ext cx="5434013" cy="251989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534275" y="2680757"/>
            <a:ext cx="3505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The f1_score is pretty less and for class ‘Component Replacement’ (class 2 here) it is 37% only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5998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Decision Tree with hyper-parameter tuning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1" y="2556932"/>
            <a:ext cx="5543549" cy="3318936"/>
          </a:xfrm>
        </p:spPr>
        <p:txBody>
          <a:bodyPr/>
          <a:lstStyle/>
          <a:p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534275" y="2680757"/>
            <a:ext cx="3505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The f1_score is pretty less and for class ‘Component Replacement’ (class 2 here) it is 21% only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2076" y="2620432"/>
            <a:ext cx="5010149" cy="2624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9405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Feature Engineering Part 2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1" y="2556932"/>
            <a:ext cx="9601196" cy="3500968"/>
          </a:xfrm>
        </p:spPr>
        <p:txBody>
          <a:bodyPr>
            <a:normAutofit fontScale="85000" lnSpcReduction="20000"/>
          </a:bodyPr>
          <a:lstStyle/>
          <a:p>
            <a:pPr lvl="0"/>
            <a:r>
              <a:rPr lang="en-US"/>
              <a:t>The 3 features </a:t>
            </a:r>
            <a:r>
              <a:rPr lang="en-US" smtClean="0"/>
              <a:t>created </a:t>
            </a:r>
            <a:r>
              <a:rPr lang="en-US"/>
              <a:t>on the first submission have been retained </a:t>
            </a:r>
            <a:r>
              <a:rPr lang="en-US" err="1" smtClean="0"/>
              <a:t>LastComplainDays</a:t>
            </a:r>
            <a:r>
              <a:rPr lang="en-US"/>
              <a:t>, </a:t>
            </a:r>
            <a:r>
              <a:rPr lang="en-US" err="1" smtClean="0"/>
              <a:t>LastCompReplaceDays</a:t>
            </a:r>
            <a:r>
              <a:rPr lang="en-US" smtClean="0"/>
              <a:t> </a:t>
            </a:r>
            <a:r>
              <a:rPr lang="en-US"/>
              <a:t>and </a:t>
            </a:r>
            <a:r>
              <a:rPr lang="en-US" err="1" smtClean="0"/>
              <a:t>LastComplainServiceDays</a:t>
            </a:r>
            <a:endParaRPr lang="en-US"/>
          </a:p>
          <a:p>
            <a:pPr lvl="1"/>
            <a:r>
              <a:rPr lang="en-US" err="1"/>
              <a:t>ComplainDays</a:t>
            </a:r>
            <a:r>
              <a:rPr lang="en-US"/>
              <a:t> capture the difference in days from last time a complaint was recorded for each machine</a:t>
            </a:r>
          </a:p>
          <a:p>
            <a:pPr lvl="1"/>
            <a:r>
              <a:rPr lang="en-US" err="1"/>
              <a:t>CompReplaceDays</a:t>
            </a:r>
            <a:r>
              <a:rPr lang="en-US"/>
              <a:t> capture the difference in days from last time a component was replaced for each machine</a:t>
            </a:r>
          </a:p>
          <a:p>
            <a:pPr lvl="1"/>
            <a:r>
              <a:rPr lang="en-US" err="1"/>
              <a:t>ComplainServiceDays</a:t>
            </a:r>
            <a:r>
              <a:rPr lang="en-US"/>
              <a:t> capture the difference in days from last time a component was serviced/attended</a:t>
            </a:r>
          </a:p>
          <a:p>
            <a:pPr lvl="0"/>
            <a:r>
              <a:rPr lang="en-US"/>
              <a:t>Created 7 features each for the Sensor data to capture the mean, median, min , max, standard deviation, </a:t>
            </a:r>
            <a:r>
              <a:rPr lang="en-US" err="1"/>
              <a:t>skewness</a:t>
            </a:r>
            <a:r>
              <a:rPr lang="en-US"/>
              <a:t> and kurtosis</a:t>
            </a:r>
          </a:p>
          <a:p>
            <a:pPr lvl="0"/>
            <a:r>
              <a:rPr lang="en-US"/>
              <a:t>Created 5 features Error1, Error2, Error3, Error4, Error5 which will have the count of how many times a machine had encountered these errors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9233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Continued…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1" y="2556932"/>
            <a:ext cx="9601196" cy="3272368"/>
          </a:xfrm>
        </p:spPr>
        <p:txBody>
          <a:bodyPr>
            <a:normAutofit fontScale="77500" lnSpcReduction="20000"/>
          </a:bodyPr>
          <a:lstStyle/>
          <a:p>
            <a:r>
              <a:rPr lang="en-US"/>
              <a:t>Created 4 features ComponentReplacement1, ComponentReplacement2, ComponentReplacement3 and ComponentReplacement4 which will have the count of how many times a machine had that component </a:t>
            </a:r>
            <a:r>
              <a:rPr lang="en-US" smtClean="0"/>
              <a:t>replaced</a:t>
            </a:r>
          </a:p>
          <a:p>
            <a:pPr lvl="0"/>
            <a:r>
              <a:rPr lang="en-US" smtClean="0"/>
              <a:t>Created </a:t>
            </a:r>
            <a:r>
              <a:rPr lang="en-US"/>
              <a:t>4 features ComponentAttended1, ComponentAttended2, ComponentAttended3, ComponentAttended4 which will have the count of how many times a machine had that component serviced/repaired</a:t>
            </a:r>
          </a:p>
          <a:p>
            <a:pPr lvl="0"/>
            <a:r>
              <a:rPr lang="en-US"/>
              <a:t>Created 2 features </a:t>
            </a:r>
            <a:r>
              <a:rPr lang="en-US" err="1"/>
              <a:t>ScheduledService</a:t>
            </a:r>
            <a:r>
              <a:rPr lang="en-US"/>
              <a:t> and </a:t>
            </a:r>
            <a:r>
              <a:rPr lang="en-US" err="1"/>
              <a:t>ComponentRepair</a:t>
            </a:r>
            <a:r>
              <a:rPr lang="en-US"/>
              <a:t> which will have the counts of how many times a machine had undergone Scheduled Service or had it’s component repaired</a:t>
            </a:r>
          </a:p>
          <a:p>
            <a:pPr lvl="0"/>
            <a:r>
              <a:rPr lang="en-US"/>
              <a:t>Machine Model and </a:t>
            </a:r>
            <a:r>
              <a:rPr lang="en-US" err="1"/>
              <a:t>ServicePeriod</a:t>
            </a:r>
            <a:r>
              <a:rPr lang="en-US"/>
              <a:t> attributes have also been included in the modelling</a:t>
            </a:r>
          </a:p>
          <a:p>
            <a:pPr lvl="0"/>
            <a:r>
              <a:rPr lang="en-US" err="1"/>
              <a:t>MachineModelPattern</a:t>
            </a:r>
            <a:r>
              <a:rPr lang="en-US"/>
              <a:t> and </a:t>
            </a:r>
            <a:r>
              <a:rPr lang="en-US" err="1"/>
              <a:t>ServicePeriodPattern</a:t>
            </a:r>
            <a:r>
              <a:rPr lang="en-US"/>
              <a:t> have also been included from first submission in my modelling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2127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Feature List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1" y="2442250"/>
            <a:ext cx="4600573" cy="38453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5974" y="2590287"/>
            <a:ext cx="5095876" cy="3534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24140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Visualization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2" y="2428875"/>
            <a:ext cx="4924423" cy="380047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9825" y="2428875"/>
            <a:ext cx="4905375" cy="380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5615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Continued…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450" y="2428875"/>
            <a:ext cx="4905375" cy="380047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9825" y="2448778"/>
            <a:ext cx="5033963" cy="3780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48974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Continued…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2078" y="2428875"/>
            <a:ext cx="5210172" cy="380380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2250" y="2428875"/>
            <a:ext cx="4610100" cy="380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3848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Feature Engineering Part 1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1" y="2556931"/>
            <a:ext cx="9601196" cy="3586693"/>
          </a:xfrm>
        </p:spPr>
        <p:txBody>
          <a:bodyPr>
            <a:normAutofit fontScale="62500" lnSpcReduction="20000"/>
          </a:bodyPr>
          <a:lstStyle/>
          <a:p>
            <a:pPr lvl="0"/>
            <a:r>
              <a:rPr lang="en-US"/>
              <a:t>Since the prediction window is one month, the aggregation of the data is grouped by (</a:t>
            </a:r>
            <a:r>
              <a:rPr lang="en-US" err="1"/>
              <a:t>Year,Month</a:t>
            </a:r>
            <a:r>
              <a:rPr lang="en-US"/>
              <a:t>)</a:t>
            </a:r>
          </a:p>
          <a:p>
            <a:pPr lvl="0"/>
            <a:r>
              <a:rPr lang="en-US"/>
              <a:t>A new feature (</a:t>
            </a:r>
            <a:r>
              <a:rPr lang="en-US" err="1"/>
              <a:t>Year+Month</a:t>
            </a:r>
            <a:r>
              <a:rPr lang="en-US"/>
              <a:t>) has been created for all the data files</a:t>
            </a:r>
          </a:p>
          <a:p>
            <a:pPr lvl="0"/>
            <a:r>
              <a:rPr lang="en-US"/>
              <a:t>Complaints, Component Replacement, Machine Details and Component Service data are merged by this new column (</a:t>
            </a:r>
            <a:r>
              <a:rPr lang="en-US" err="1"/>
              <a:t>Year,Month</a:t>
            </a:r>
            <a:r>
              <a:rPr lang="en-US"/>
              <a:t>)- so now we have the Machine ID, Error ID, Component Replaced, Component Attended, Service Type, Machine Model, Service Period for each (</a:t>
            </a:r>
            <a:r>
              <a:rPr lang="en-US" err="1"/>
              <a:t>year+month</a:t>
            </a:r>
            <a:r>
              <a:rPr lang="en-US"/>
              <a:t>) combination</a:t>
            </a:r>
          </a:p>
          <a:p>
            <a:pPr lvl="0"/>
            <a:r>
              <a:rPr lang="en-US"/>
              <a:t>Now for the Operation Conditions data, we have each hour data for each day for all the 4 sensors for each machine. I have taken the mean of the each Sensor data for each (</a:t>
            </a:r>
            <a:r>
              <a:rPr lang="en-US" err="1"/>
              <a:t>Year+Month</a:t>
            </a:r>
            <a:r>
              <a:rPr lang="en-US"/>
              <a:t>) combination for each machine</a:t>
            </a:r>
          </a:p>
          <a:p>
            <a:pPr lvl="0"/>
            <a:r>
              <a:rPr lang="en-US"/>
              <a:t>There are certain machine IDs which have undergone component replacement and encountered errors, however, most of them might be working fine. So there were some Null values for some columns</a:t>
            </a:r>
          </a:p>
          <a:p>
            <a:pPr lvl="0"/>
            <a:r>
              <a:rPr lang="en-US"/>
              <a:t>New column </a:t>
            </a:r>
            <a:r>
              <a:rPr lang="en-US" err="1"/>
              <a:t>Sum_NAs</a:t>
            </a:r>
            <a:r>
              <a:rPr lang="en-US"/>
              <a:t> has been created to capture the null values per row</a:t>
            </a:r>
          </a:p>
          <a:p>
            <a:r>
              <a:rPr lang="en-US"/>
              <a:t>For each column having Null values, new columns were created to encode the Null values with 1 or else 0. </a:t>
            </a:r>
            <a:r>
              <a:rPr lang="en-US"/>
              <a:t>This is to capture the Null value pattern as we would be imputing the values with mean/mode </a:t>
            </a:r>
            <a:endParaRPr lang="en-US" smtClean="0"/>
          </a:p>
          <a:p>
            <a:pPr lvl="0"/>
            <a:r>
              <a:rPr lang="en-US"/>
              <a:t>Column ‘</a:t>
            </a:r>
            <a:r>
              <a:rPr lang="en-US" err="1"/>
              <a:t>ErrorID</a:t>
            </a:r>
            <a:r>
              <a:rPr lang="en-US"/>
              <a:t>’ is being imputed with a value ‘</a:t>
            </a:r>
            <a:r>
              <a:rPr lang="en-US" err="1"/>
              <a:t>NoError</a:t>
            </a:r>
            <a:r>
              <a:rPr lang="en-US"/>
              <a:t>’ which means the machine was working perfectly fine during that (</a:t>
            </a:r>
            <a:r>
              <a:rPr lang="en-US" err="1"/>
              <a:t>Year+Month</a:t>
            </a:r>
            <a:r>
              <a:rPr lang="en-US"/>
              <a:t>) period</a:t>
            </a:r>
          </a:p>
          <a:p>
            <a:endParaRPr lang="en-US"/>
          </a:p>
          <a:p>
            <a:pPr marL="0" indent="0">
              <a:buNone/>
            </a:pPr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93765961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Continued…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576" y="2505075"/>
            <a:ext cx="3892151" cy="3200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3545" y="2505075"/>
            <a:ext cx="3810000" cy="3200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1962" y="2505075"/>
            <a:ext cx="3471863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06773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Continued…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352" y="2438399"/>
            <a:ext cx="3757612" cy="33623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2464" y="2452687"/>
            <a:ext cx="3529011" cy="33623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1475" y="2438398"/>
            <a:ext cx="3143250" cy="3376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5118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Continued…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4999" y="2428875"/>
            <a:ext cx="3762375" cy="3657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7374" y="2428875"/>
            <a:ext cx="3952875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76862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Continued(Multivariate)…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2" y="2425148"/>
            <a:ext cx="5305423" cy="379467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3663" y="2425147"/>
            <a:ext cx="4757738" cy="3794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14417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Correlation Plot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6475" y="2438400"/>
            <a:ext cx="739140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01296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mtClean="0"/>
              <a:t>More Features(PCA)…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15250" y="2566457"/>
            <a:ext cx="2838450" cy="976843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mtClean="0"/>
              <a:t>Principal Component Analysis was done and 30 features were created</a:t>
            </a:r>
          </a:p>
          <a:p>
            <a:pPr marL="0" indent="0">
              <a:buNone/>
            </a:pP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9225" y="2454924"/>
            <a:ext cx="5867400" cy="3745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30050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mtClean="0"/>
              <a:t>More Features(</a:t>
            </a:r>
            <a:r>
              <a:rPr lang="en-IN" err="1" smtClean="0"/>
              <a:t>Autoencoders</a:t>
            </a:r>
            <a:r>
              <a:rPr lang="en-IN" smtClean="0"/>
              <a:t>)…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15250" y="2566457"/>
            <a:ext cx="2838450" cy="976843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mtClean="0"/>
              <a:t>Using </a:t>
            </a:r>
            <a:r>
              <a:rPr lang="en-US" err="1" smtClean="0"/>
              <a:t>Autoencoders</a:t>
            </a:r>
            <a:r>
              <a:rPr lang="en-US" smtClean="0"/>
              <a:t>, 20 features were extracted</a:t>
            </a:r>
            <a:endParaRPr lang="en-US" smtClean="0"/>
          </a:p>
          <a:p>
            <a:pPr marL="0" indent="0">
              <a:buNone/>
            </a:pP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2562" y="2566457"/>
            <a:ext cx="5915025" cy="25336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5237" y="3324225"/>
            <a:ext cx="3038475" cy="260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05886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Models Built 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2" y="2471206"/>
            <a:ext cx="9601196" cy="3653369"/>
          </a:xfrm>
        </p:spPr>
        <p:txBody>
          <a:bodyPr>
            <a:noAutofit/>
          </a:bodyPr>
          <a:lstStyle/>
          <a:p>
            <a:pPr lvl="0"/>
            <a:r>
              <a:rPr lang="en-US" sz="1400"/>
              <a:t>Logistic Regression with and without Cross validation and hyper-parameter tuning</a:t>
            </a:r>
          </a:p>
          <a:p>
            <a:pPr lvl="0"/>
            <a:r>
              <a:rPr lang="en-US" sz="1400" smtClean="0"/>
              <a:t>Decision </a:t>
            </a:r>
            <a:r>
              <a:rPr lang="en-US" sz="1400"/>
              <a:t>Tree with class weights specified </a:t>
            </a:r>
            <a:r>
              <a:rPr lang="en-US" sz="1400" smtClean="0"/>
              <a:t>and cross validation/hyper-parameter </a:t>
            </a:r>
            <a:r>
              <a:rPr lang="en-US" sz="1400"/>
              <a:t>tuning</a:t>
            </a:r>
          </a:p>
          <a:p>
            <a:pPr lvl="0"/>
            <a:r>
              <a:rPr lang="en-US" sz="1400"/>
              <a:t>SVM with </a:t>
            </a:r>
            <a:r>
              <a:rPr lang="en-US" sz="1400" err="1"/>
              <a:t>rbf</a:t>
            </a:r>
            <a:r>
              <a:rPr lang="en-US" sz="1400"/>
              <a:t> and linear kernels with hyper-parameter tuning</a:t>
            </a:r>
          </a:p>
          <a:p>
            <a:pPr lvl="0"/>
            <a:r>
              <a:rPr lang="en-US" sz="1400" err="1"/>
              <a:t>kNN</a:t>
            </a:r>
            <a:r>
              <a:rPr lang="en-US" sz="1400"/>
              <a:t> Classification</a:t>
            </a:r>
          </a:p>
          <a:p>
            <a:pPr lvl="0"/>
            <a:r>
              <a:rPr lang="en-US" sz="1400"/>
              <a:t>Random Forest with only important variables (top 28) from Decision Tree</a:t>
            </a:r>
          </a:p>
          <a:p>
            <a:pPr lvl="0"/>
            <a:r>
              <a:rPr lang="en-US" sz="1400" smtClean="0"/>
              <a:t>Random </a:t>
            </a:r>
            <a:r>
              <a:rPr lang="en-US" sz="1400"/>
              <a:t>Forest using SMOTE oversampling method</a:t>
            </a:r>
          </a:p>
          <a:p>
            <a:pPr lvl="0"/>
            <a:r>
              <a:rPr lang="en-US" sz="1400"/>
              <a:t>Gradient Boosting with hyper parameter tuning and cost based penalize approach, specifying model </a:t>
            </a:r>
            <a:r>
              <a:rPr lang="en-US" sz="1400" smtClean="0"/>
              <a:t>weights</a:t>
            </a:r>
          </a:p>
          <a:p>
            <a:pPr lvl="0"/>
            <a:r>
              <a:rPr lang="en-US" sz="1400" smtClean="0"/>
              <a:t>Stacking using Logistic, Decision Tree, SVM, Perceptron and </a:t>
            </a:r>
            <a:r>
              <a:rPr lang="en-US" sz="1400" err="1" smtClean="0"/>
              <a:t>Naaive</a:t>
            </a:r>
            <a:r>
              <a:rPr lang="en-US" sz="1400" smtClean="0"/>
              <a:t> Bayes </a:t>
            </a:r>
            <a:endParaRPr lang="en-US" sz="1400"/>
          </a:p>
          <a:p>
            <a:pPr lvl="0"/>
            <a:r>
              <a:rPr lang="en-US" sz="1400" smtClean="0"/>
              <a:t>One Vs All Binary Classifier with SMOTE</a:t>
            </a:r>
          </a:p>
          <a:p>
            <a:pPr lvl="0"/>
            <a:r>
              <a:rPr lang="en-US" sz="1400" smtClean="0"/>
              <a:t>SVM and Decision tree on top 30 PCA components</a:t>
            </a:r>
          </a:p>
          <a:p>
            <a:pPr lvl="0"/>
            <a:r>
              <a:rPr lang="en-US" sz="1400" smtClean="0"/>
              <a:t>SVM and Decision tree on top 13 encoded features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334986406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Variable Importance Plot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1676" y="2452157"/>
            <a:ext cx="8072437" cy="3939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68991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Model Summary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8896" y="2532993"/>
            <a:ext cx="9354207" cy="3069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6189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Continued..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1" y="2424935"/>
            <a:ext cx="9601196" cy="3743325"/>
          </a:xfrm>
        </p:spPr>
        <p:txBody>
          <a:bodyPr>
            <a:noAutofit/>
          </a:bodyPr>
          <a:lstStyle/>
          <a:p>
            <a:pPr lvl="0"/>
            <a:r>
              <a:rPr lang="en-US" sz="1600"/>
              <a:t>Column ‘</a:t>
            </a:r>
            <a:r>
              <a:rPr lang="en-US" sz="1600" err="1"/>
              <a:t>ComponentReplacement</a:t>
            </a:r>
            <a:r>
              <a:rPr lang="en-US" sz="1600"/>
              <a:t>’ is being imputed with a value ‘</a:t>
            </a:r>
            <a:r>
              <a:rPr lang="en-US" sz="1600" err="1"/>
              <a:t>NoReplacement</a:t>
            </a:r>
            <a:r>
              <a:rPr lang="en-US" sz="1600"/>
              <a:t>’ which means the machine was working perfectly fine during that (</a:t>
            </a:r>
            <a:r>
              <a:rPr lang="en-US" sz="1600" err="1"/>
              <a:t>Year+Month</a:t>
            </a:r>
            <a:r>
              <a:rPr lang="en-US" sz="1600"/>
              <a:t>) period</a:t>
            </a:r>
          </a:p>
          <a:p>
            <a:pPr lvl="0"/>
            <a:r>
              <a:rPr lang="en-US" sz="1600"/>
              <a:t>For the columns Sensor1, Sensor2, Sensor3, Sensor4, the null values were imputed with the means, since the data for these followed a normal distribution mostly</a:t>
            </a:r>
          </a:p>
          <a:p>
            <a:pPr lvl="0"/>
            <a:r>
              <a:rPr lang="en-US" sz="1600"/>
              <a:t>For Categorical Columns, </a:t>
            </a:r>
            <a:r>
              <a:rPr lang="en-US" sz="1600" err="1"/>
              <a:t>ComponentAttended</a:t>
            </a:r>
            <a:r>
              <a:rPr lang="en-US" sz="1600"/>
              <a:t>,  </a:t>
            </a:r>
            <a:r>
              <a:rPr lang="en-US" sz="1600" err="1"/>
              <a:t>ServiceType</a:t>
            </a:r>
            <a:r>
              <a:rPr lang="en-US" sz="1600"/>
              <a:t> and </a:t>
            </a:r>
            <a:r>
              <a:rPr lang="en-US" sz="1600" err="1"/>
              <a:t>MachineModel</a:t>
            </a:r>
            <a:r>
              <a:rPr lang="en-US" sz="1600"/>
              <a:t>, the values were imputed with mode</a:t>
            </a:r>
          </a:p>
          <a:p>
            <a:pPr lvl="0"/>
            <a:r>
              <a:rPr lang="en-US" sz="1600"/>
              <a:t>Create 3 columns </a:t>
            </a:r>
            <a:r>
              <a:rPr lang="en-US" sz="1600" err="1"/>
              <a:t>ComplainDays</a:t>
            </a:r>
            <a:r>
              <a:rPr lang="en-US" sz="1600"/>
              <a:t>, </a:t>
            </a:r>
            <a:r>
              <a:rPr lang="en-US" sz="1600" err="1"/>
              <a:t>CompReplaceDays</a:t>
            </a:r>
            <a:r>
              <a:rPr lang="en-US" sz="1600"/>
              <a:t> and </a:t>
            </a:r>
            <a:r>
              <a:rPr lang="en-US" sz="1600" err="1"/>
              <a:t>ComplainServiceDays</a:t>
            </a:r>
            <a:r>
              <a:rPr lang="en-US" sz="1600"/>
              <a:t>.:</a:t>
            </a:r>
          </a:p>
          <a:p>
            <a:pPr lvl="1"/>
            <a:r>
              <a:rPr lang="en-US" sz="1600" err="1"/>
              <a:t>ComplainDays</a:t>
            </a:r>
            <a:r>
              <a:rPr lang="en-US" sz="1600"/>
              <a:t> capture the difference in days from last time a complaint was recorded for each machine</a:t>
            </a:r>
          </a:p>
          <a:p>
            <a:pPr lvl="1"/>
            <a:r>
              <a:rPr lang="en-US" sz="1600" err="1"/>
              <a:t>CompReplaceDays</a:t>
            </a:r>
            <a:r>
              <a:rPr lang="en-US" sz="1600"/>
              <a:t> capture the difference in days from last time a component was replaced for each machine</a:t>
            </a:r>
          </a:p>
          <a:p>
            <a:pPr lvl="1"/>
            <a:r>
              <a:rPr lang="en-US" sz="1600" err="1"/>
              <a:t>ComplainServiceDays</a:t>
            </a:r>
            <a:r>
              <a:rPr lang="en-US" sz="1600"/>
              <a:t> capture the difference in days from last time a component was </a:t>
            </a:r>
            <a:r>
              <a:rPr lang="en-US" sz="1600"/>
              <a:t>serviced/attended</a:t>
            </a:r>
          </a:p>
          <a:p>
            <a:pPr lvl="0"/>
            <a:r>
              <a:rPr lang="en-US" sz="1600"/>
              <a:t>New feature </a:t>
            </a:r>
            <a:r>
              <a:rPr lang="en-US" sz="1600" err="1"/>
              <a:t>MachineModelPattern</a:t>
            </a:r>
            <a:r>
              <a:rPr lang="en-US" sz="1600"/>
              <a:t> is created as for model2, the data distribution is different from other models across target variable </a:t>
            </a:r>
            <a:r>
              <a:rPr lang="en-US" sz="1600" err="1"/>
              <a:t>ActionPoint</a:t>
            </a:r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288804536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What SVM gave better results?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744" y="3691281"/>
            <a:ext cx="7178565" cy="225644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87972" y="2490951"/>
            <a:ext cx="103001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In data where there are considerable more attributes than the no. of observations, SVMs are known to work pretty well. The variables </a:t>
            </a:r>
            <a:r>
              <a:rPr lang="en-US"/>
              <a:t>'</a:t>
            </a:r>
            <a:r>
              <a:rPr lang="en-US" err="1"/>
              <a:t>ServicePeriodPattern</a:t>
            </a:r>
            <a:r>
              <a:rPr lang="en-US"/>
              <a:t>',</a:t>
            </a:r>
            <a:r>
              <a:rPr lang="en-US" smtClean="0"/>
              <a:t>'</a:t>
            </a:r>
            <a:r>
              <a:rPr lang="en-US" err="1" smtClean="0"/>
              <a:t>MachineModelPattern</a:t>
            </a:r>
            <a:r>
              <a:rPr lang="en-US" smtClean="0"/>
              <a:t>‘ were removed as they were creating unnecessary noise and bringing down the prediction f scores. </a:t>
            </a:r>
          </a:p>
          <a:p>
            <a:r>
              <a:rPr lang="en-US" b="1" smtClean="0"/>
              <a:t>Class Labels:- </a:t>
            </a:r>
            <a:r>
              <a:rPr lang="en-US" smtClean="0"/>
              <a:t>0:ComponentRepair     1: NoIssue     2:ComponentReplacement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5309" y="3691280"/>
            <a:ext cx="3724603" cy="1485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75216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mtClean="0"/>
              <a:t>What went wron</a:t>
            </a:r>
            <a:r>
              <a:rPr lang="en-IN" smtClean="0"/>
              <a:t>g?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mtClean="0"/>
              <a:t>Test Data distribution is different from Train Data</a:t>
            </a:r>
          </a:p>
          <a:p>
            <a:r>
              <a:rPr lang="en-US" smtClean="0"/>
              <a:t>Sensor data captured has been backfilled with some </a:t>
            </a:r>
            <a:r>
              <a:rPr lang="en-US" err="1" smtClean="0"/>
              <a:t>DateTimeStamp</a:t>
            </a:r>
            <a:r>
              <a:rPr lang="en-US" smtClean="0"/>
              <a:t> values when the component was replaced or repaired, hence during that action point the sensor data does not show any drops</a:t>
            </a:r>
          </a:p>
          <a:p>
            <a:r>
              <a:rPr lang="en-US" smtClean="0"/>
              <a:t>Data looks to be synthesized to some extent as there are instances where the same machine (</a:t>
            </a:r>
            <a:r>
              <a:rPr lang="en-US" err="1" smtClean="0"/>
              <a:t>eg</a:t>
            </a:r>
            <a:r>
              <a:rPr lang="en-US" smtClean="0"/>
              <a:t>. MID111001) had the same component repaired, replaced and serviced at the same </a:t>
            </a:r>
            <a:r>
              <a:rPr lang="en-US" err="1" smtClean="0"/>
              <a:t>DateTimeStamp</a:t>
            </a:r>
            <a:endParaRPr lang="en-US" smtClean="0"/>
          </a:p>
          <a:p>
            <a:r>
              <a:rPr lang="en-US" smtClean="0"/>
              <a:t>Models which have low local f-score is giving high grader score</a:t>
            </a:r>
          </a:p>
          <a:p>
            <a:endParaRPr lang="en-US"/>
          </a:p>
          <a:p>
            <a:pPr mar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9846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mtClean="0"/>
              <a:t>What could have been done?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/>
              <a:t>The problem statement looks like a Time Series problem where the sensor and all other related data for each machine are available for 11 months from January 2017 till November 2017 . And we are to predict in December, for the given set of machines, which would be the ones that would have a component replaced or repaired. </a:t>
            </a:r>
            <a:endParaRPr lang="en-US" smtClean="0"/>
          </a:p>
          <a:p>
            <a:r>
              <a:rPr lang="en-US" smtClean="0"/>
              <a:t>So, in case the date time stamp values were accurate and had distinct values for machines when they were serviced (</a:t>
            </a:r>
            <a:r>
              <a:rPr lang="en-US" err="1" smtClean="0"/>
              <a:t>NoIssue</a:t>
            </a:r>
            <a:r>
              <a:rPr lang="en-US" smtClean="0"/>
              <a:t>), repaired (</a:t>
            </a:r>
            <a:r>
              <a:rPr lang="en-US" err="1" smtClean="0"/>
              <a:t>ComponentRepair</a:t>
            </a:r>
            <a:r>
              <a:rPr lang="en-US" smtClean="0"/>
              <a:t>) and replaced(</a:t>
            </a:r>
            <a:r>
              <a:rPr lang="en-US" err="1" smtClean="0"/>
              <a:t>ComponentReplacement</a:t>
            </a:r>
            <a:r>
              <a:rPr lang="en-US" smtClean="0"/>
              <a:t>), we can formulate a time series problem. </a:t>
            </a:r>
          </a:p>
          <a:p>
            <a:r>
              <a:rPr lang="en-US" smtClean="0"/>
              <a:t>The time series window can be taken as 30 days and the corresponding target/label would have values as </a:t>
            </a:r>
            <a:r>
              <a:rPr lang="en-US" err="1" smtClean="0"/>
              <a:t>NoIssue</a:t>
            </a:r>
            <a:r>
              <a:rPr lang="en-US" smtClean="0"/>
              <a:t>, </a:t>
            </a:r>
            <a:r>
              <a:rPr lang="en-US" err="1" smtClean="0"/>
              <a:t>ComponentRepair</a:t>
            </a:r>
            <a:r>
              <a:rPr lang="en-US" smtClean="0"/>
              <a:t> or </a:t>
            </a:r>
            <a:r>
              <a:rPr lang="en-US" err="1" smtClean="0"/>
              <a:t>ComponentReplacement</a:t>
            </a:r>
            <a:r>
              <a:rPr lang="en-US" smtClean="0"/>
              <a:t> depending on which action has been taken in that window for that machine</a:t>
            </a:r>
            <a:endParaRPr lang="en-US"/>
          </a:p>
          <a:p>
            <a:pPr mar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9828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mtClean="0"/>
              <a:t>Continued…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The train and test can then be split as first 9 months from </a:t>
            </a:r>
            <a:r>
              <a:rPr lang="en-US" err="1" smtClean="0"/>
              <a:t>Jaunary</a:t>
            </a:r>
            <a:r>
              <a:rPr lang="en-US" smtClean="0"/>
              <a:t> till September and from October till November respectively</a:t>
            </a:r>
          </a:p>
          <a:p>
            <a:r>
              <a:rPr lang="en-US" smtClean="0"/>
              <a:t>We could then train the data using GBM or DNN and predicted on the test data for the given machine IDs for the month of December</a:t>
            </a:r>
          </a:p>
          <a:p>
            <a:endParaRPr lang="en-US"/>
          </a:p>
          <a:p>
            <a:pPr mar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72904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Recommendations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Understand from the Locomotive Company Data Team as to how the Sensor Data has been captured as the data does not show significant spikes or drops</a:t>
            </a:r>
          </a:p>
          <a:p>
            <a:r>
              <a:rPr lang="en-US" smtClean="0"/>
              <a:t>Obtain proper logs of when a component has been replaced or repaired and was it under Scheduled Service or Component Repair</a:t>
            </a:r>
          </a:p>
          <a:p>
            <a:r>
              <a:rPr lang="en-US" smtClean="0"/>
              <a:t>Since the models built are not very reliable, hence try to get more data from them to analyze and look for some distinct patterns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55432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1" y="2556932"/>
            <a:ext cx="9601196" cy="2596959"/>
          </a:xfrm>
        </p:spPr>
        <p:txBody>
          <a:bodyPr/>
          <a:lstStyle/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							</a:t>
            </a:r>
            <a:r>
              <a:rPr lang="en-US" sz="540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41181348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Continued..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1" y="2466975"/>
            <a:ext cx="9601196" cy="3743325"/>
          </a:xfrm>
        </p:spPr>
        <p:txBody>
          <a:bodyPr>
            <a:normAutofit/>
          </a:bodyPr>
          <a:lstStyle/>
          <a:p>
            <a:r>
              <a:rPr lang="en-US" sz="1600"/>
              <a:t>New feature </a:t>
            </a:r>
            <a:r>
              <a:rPr lang="en-US" sz="1600" err="1"/>
              <a:t>ServicePeriodPattern</a:t>
            </a:r>
            <a:r>
              <a:rPr lang="en-US" sz="1600"/>
              <a:t> is created for Service Period between 3 and 10, as the data distribution is different from other Service Periods across target variable </a:t>
            </a:r>
            <a:r>
              <a:rPr lang="en-US" sz="1600" err="1"/>
              <a:t>ActionPoint</a:t>
            </a:r>
            <a:endParaRPr lang="en-US" sz="1600"/>
          </a:p>
          <a:p>
            <a:pPr lvl="0"/>
            <a:r>
              <a:rPr lang="en-US" sz="1600"/>
              <a:t>Correlation </a:t>
            </a:r>
            <a:r>
              <a:rPr lang="en-US" sz="1600"/>
              <a:t>plots were done among numeric variables and there was no strong correlation found (correlation was between -0.2 to 0.3)</a:t>
            </a:r>
          </a:p>
          <a:p>
            <a:pPr lvl="0"/>
            <a:r>
              <a:rPr lang="en-US" sz="1600"/>
              <a:t>Cluster the data into 5 clusters and add the cluster number for each row as a new feature column for the data set</a:t>
            </a:r>
          </a:p>
          <a:p>
            <a:pPr lvl="0"/>
            <a:r>
              <a:rPr lang="en-US" sz="1600"/>
              <a:t>The </a:t>
            </a:r>
            <a:r>
              <a:rPr lang="en-US" sz="1600" err="1"/>
              <a:t>YearMonth</a:t>
            </a:r>
            <a:r>
              <a:rPr lang="en-US" sz="1600"/>
              <a:t> categorical variable was found common across train and test data sets provided, and hence should be able to capture some pattern in train/test data</a:t>
            </a:r>
          </a:p>
        </p:txBody>
      </p:sp>
    </p:spTree>
    <p:extLst>
      <p:ext uri="{BB962C8B-B14F-4D97-AF65-F5344CB8AC3E}">
        <p14:creationId xmlns:p14="http://schemas.microsoft.com/office/powerpoint/2010/main" val="3682262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8251" y="1013792"/>
            <a:ext cx="9601196" cy="1303867"/>
          </a:xfrm>
        </p:spPr>
        <p:txBody>
          <a:bodyPr/>
          <a:lstStyle/>
          <a:p>
            <a:r>
              <a:rPr lang="en-US" smtClean="0"/>
              <a:t>Feature List</a:t>
            </a:r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7075" y="2435262"/>
            <a:ext cx="5286376" cy="3794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3027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Visualization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1" y="2486025"/>
            <a:ext cx="3638550" cy="372555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181725" y="2781300"/>
            <a:ext cx="34004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Distribution of target classes:</a:t>
            </a:r>
          </a:p>
          <a:p>
            <a:r>
              <a:rPr lang="en-US" err="1" smtClean="0"/>
              <a:t>ComponentRepair</a:t>
            </a:r>
            <a:endParaRPr lang="en-US" smtClean="0"/>
          </a:p>
          <a:p>
            <a:r>
              <a:rPr lang="en-US" err="1" smtClean="0"/>
              <a:t>NoIssue</a:t>
            </a:r>
            <a:endParaRPr lang="en-US" smtClean="0"/>
          </a:p>
          <a:p>
            <a:r>
              <a:rPr lang="en-US" err="1" smtClean="0"/>
              <a:t>ComponentReplacement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9306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Continued..</a:t>
            </a:r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305676" y="2638425"/>
            <a:ext cx="22288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Distribution of Service Period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0650" y="2495549"/>
            <a:ext cx="5333999" cy="3573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8864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877</TotalTime>
  <Words>1745</Words>
  <Application>Microsoft Office PowerPoint</Application>
  <PresentationFormat>Widescreen</PresentationFormat>
  <Paragraphs>145</Paragraphs>
  <Slides>55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58" baseType="lpstr">
      <vt:lpstr>Arial</vt:lpstr>
      <vt:lpstr>Garamond</vt:lpstr>
      <vt:lpstr>Organic</vt:lpstr>
      <vt:lpstr>PhD</vt:lpstr>
      <vt:lpstr>Problem Statement</vt:lpstr>
      <vt:lpstr>Data</vt:lpstr>
      <vt:lpstr>Feature Engineering Part 1</vt:lpstr>
      <vt:lpstr>Continued..</vt:lpstr>
      <vt:lpstr>Continued..</vt:lpstr>
      <vt:lpstr>Feature List</vt:lpstr>
      <vt:lpstr>Visualization</vt:lpstr>
      <vt:lpstr>Continued..</vt:lpstr>
      <vt:lpstr>Continued…</vt:lpstr>
      <vt:lpstr>Continued…</vt:lpstr>
      <vt:lpstr>Continued…</vt:lpstr>
      <vt:lpstr>Continued…</vt:lpstr>
      <vt:lpstr>Continued…</vt:lpstr>
      <vt:lpstr>Continued…</vt:lpstr>
      <vt:lpstr>Continued…</vt:lpstr>
      <vt:lpstr>Continued…</vt:lpstr>
      <vt:lpstr>Continued..</vt:lpstr>
      <vt:lpstr>Continued…</vt:lpstr>
      <vt:lpstr>Continued…</vt:lpstr>
      <vt:lpstr>Continued…</vt:lpstr>
      <vt:lpstr>Continued…</vt:lpstr>
      <vt:lpstr>Continued…</vt:lpstr>
      <vt:lpstr>Continued…</vt:lpstr>
      <vt:lpstr>Continued…</vt:lpstr>
      <vt:lpstr>Continued(Multivariate)…</vt:lpstr>
      <vt:lpstr>Continued(Multivariate)…</vt:lpstr>
      <vt:lpstr>Continued(Multivariate)…</vt:lpstr>
      <vt:lpstr>Continued(Multivariate)…</vt:lpstr>
      <vt:lpstr>Correlation Plot</vt:lpstr>
      <vt:lpstr>Model Building Part 1</vt:lpstr>
      <vt:lpstr>Logistic Regression with Cross Validation</vt:lpstr>
      <vt:lpstr>Decision Tree with hyper-parameter tuning</vt:lpstr>
      <vt:lpstr>Feature Engineering Part 2</vt:lpstr>
      <vt:lpstr>Continued…</vt:lpstr>
      <vt:lpstr>Feature List</vt:lpstr>
      <vt:lpstr>Visualization</vt:lpstr>
      <vt:lpstr>Continued…</vt:lpstr>
      <vt:lpstr>Continued…</vt:lpstr>
      <vt:lpstr>Continued…</vt:lpstr>
      <vt:lpstr>Continued…</vt:lpstr>
      <vt:lpstr>Continued…</vt:lpstr>
      <vt:lpstr>Continued(Multivariate)…</vt:lpstr>
      <vt:lpstr>Correlation Plot</vt:lpstr>
      <vt:lpstr>More Features(PCA)…</vt:lpstr>
      <vt:lpstr>More Features(Autoencoders)…</vt:lpstr>
      <vt:lpstr>Models Built </vt:lpstr>
      <vt:lpstr>Variable Importance Plot</vt:lpstr>
      <vt:lpstr>Model Summary</vt:lpstr>
      <vt:lpstr>What SVM gave better results?</vt:lpstr>
      <vt:lpstr>What went wrong?</vt:lpstr>
      <vt:lpstr>What could have been done?</vt:lpstr>
      <vt:lpstr>Continued…</vt:lpstr>
      <vt:lpstr>Recommendations</vt:lpstr>
      <vt:lpstr>PowerPoint Presentation</vt:lpstr>
    </vt:vector>
  </TitlesOfParts>
  <Company>Oracle Corporation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MiTH</dc:title>
  <dc:creator>Paramita Chakraborty</dc:creator>
  <cp:lastModifiedBy>Paramita Chakraborty</cp:lastModifiedBy>
  <cp:revision>256</cp:revision>
  <dcterms:created xsi:type="dcterms:W3CDTF">2018-07-14T10:58:47Z</dcterms:created>
  <dcterms:modified xsi:type="dcterms:W3CDTF">2018-09-21T14:14:20Z</dcterms:modified>
</cp:coreProperties>
</file>